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53" r:id="rId1"/>
  </p:sldMasterIdLst>
  <p:notesMasterIdLst>
    <p:notesMasterId r:id="rId34"/>
  </p:notesMasterIdLst>
  <p:handoutMasterIdLst>
    <p:handoutMasterId r:id="rId35"/>
  </p:handoutMasterIdLst>
  <p:sldIdLst>
    <p:sldId id="519" r:id="rId2"/>
    <p:sldId id="743" r:id="rId3"/>
    <p:sldId id="703" r:id="rId4"/>
    <p:sldId id="728" r:id="rId5"/>
    <p:sldId id="704" r:id="rId6"/>
    <p:sldId id="705" r:id="rId7"/>
    <p:sldId id="706" r:id="rId8"/>
    <p:sldId id="707" r:id="rId9"/>
    <p:sldId id="708" r:id="rId10"/>
    <p:sldId id="709" r:id="rId11"/>
    <p:sldId id="710" r:id="rId12"/>
    <p:sldId id="746" r:id="rId13"/>
    <p:sldId id="747" r:id="rId14"/>
    <p:sldId id="744" r:id="rId15"/>
    <p:sldId id="730" r:id="rId16"/>
    <p:sldId id="733" r:id="rId17"/>
    <p:sldId id="731" r:id="rId18"/>
    <p:sldId id="732" r:id="rId19"/>
    <p:sldId id="715" r:id="rId20"/>
    <p:sldId id="739" r:id="rId21"/>
    <p:sldId id="740" r:id="rId22"/>
    <p:sldId id="734" r:id="rId23"/>
    <p:sldId id="741" r:id="rId24"/>
    <p:sldId id="737" r:id="rId25"/>
    <p:sldId id="720" r:id="rId26"/>
    <p:sldId id="716" r:id="rId27"/>
    <p:sldId id="721" r:id="rId28"/>
    <p:sldId id="722" r:id="rId29"/>
    <p:sldId id="745" r:id="rId30"/>
    <p:sldId id="725" r:id="rId31"/>
    <p:sldId id="724" r:id="rId32"/>
    <p:sldId id="742" r:id="rId3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FF0000"/>
    <a:srgbClr val="F1FD55"/>
    <a:srgbClr val="CCFFCC"/>
    <a:srgbClr val="660033"/>
    <a:srgbClr val="009A00"/>
    <a:srgbClr val="800080"/>
    <a:srgbClr val="800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23" autoAdjust="0"/>
    <p:restoredTop sz="94662" autoAdjust="0"/>
  </p:normalViewPr>
  <p:slideViewPr>
    <p:cSldViewPr>
      <p:cViewPr varScale="1">
        <p:scale>
          <a:sx n="71" d="100"/>
          <a:sy n="71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62" y="-2904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ita\AppData\Local\Temp\Temp3_Results.zip\SurveySummary_0209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How would you rate Session 2 overall?</a:t>
            </a:r>
          </a:p>
        </c:rich>
      </c:tx>
      <c:layout>
        <c:manualLayout>
          <c:xMode val="edge"/>
          <c:yMode val="edge"/>
          <c:x val="0.27506811466288072"/>
          <c:y val="3.63637574255064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054227078870104"/>
          <c:y val="0.19772793100119118"/>
          <c:w val="0.4254748177544071"/>
          <c:h val="0.71363873947556289"/>
        </c:manualLayout>
      </c:layout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FF7C8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explosion val="1"/>
            <c:spPr>
              <a:solidFill>
                <a:srgbClr val="990000"/>
              </a:solidFill>
            </c:spPr>
          </c:dPt>
          <c:cat>
            <c:strRef>
              <c:f>'Question 1'!$A$4:$A$7</c:f>
              <c:strCache>
                <c:ptCount val="4"/>
                <c:pt idx="0">
                  <c:v>Not So Good</c:v>
                </c:pt>
                <c:pt idx="1">
                  <c:v>Okay</c:v>
                </c:pt>
                <c:pt idx="2">
                  <c:v>Very Good</c:v>
                </c:pt>
                <c:pt idx="3">
                  <c:v>Excellent</c:v>
                </c:pt>
              </c:strCache>
            </c:strRef>
          </c:cat>
          <c:val>
            <c:numRef>
              <c:f>'Question 1'!$C$4:$C$7</c:f>
              <c:numCache>
                <c:formatCode>0.0%</c:formatCode>
                <c:ptCount val="4"/>
                <c:pt idx="0">
                  <c:v>0</c:v>
                </c:pt>
                <c:pt idx="1">
                  <c:v>0.1470000000000001</c:v>
                </c:pt>
                <c:pt idx="2">
                  <c:v>0.70600000000000041</c:v>
                </c:pt>
                <c:pt idx="3">
                  <c:v>0.1470000000000001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67968770208071816"/>
          <c:y val="0.41099602934248602"/>
          <c:w val="0.27777796797139487"/>
          <c:h val="0.4346742714852954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275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6" tIns="47823" rIns="95646" bIns="4782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6" tIns="47823" rIns="95646" bIns="4782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857"/>
            <a:ext cx="5852160" cy="432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6" tIns="47823" rIns="95646" bIns="478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440"/>
            <a:ext cx="3169920" cy="48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6" tIns="47823" rIns="95646" bIns="4782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8440"/>
            <a:ext cx="3169920" cy="48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6" tIns="47823" rIns="95646" bIns="4782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rebuchet MS" pitchFamily="34" charset="0"/>
              </a:defRPr>
            </a:lvl1pPr>
          </a:lstStyle>
          <a:p>
            <a:fld id="{05C2986C-49D9-4B49-BD0E-219D5F2020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93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854C4-830B-45E7-8698-20E2A4DACCAF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1" y="4638676"/>
            <a:ext cx="5851525" cy="4322763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00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3E245-DF85-41BD-9A8D-E9B633A7C4E7}" type="slidenum">
              <a:rPr lang="en-US"/>
              <a:pPr/>
              <a:t>18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2188" cy="360203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938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3E245-DF85-41BD-9A8D-E9B633A7C4E7}" type="slidenum">
              <a:rPr lang="en-US"/>
              <a:pPr/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2188" cy="360203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04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 userDrawn="1">
            <p:ph type="ftr" sz="quarter" idx="3"/>
          </p:nvPr>
        </p:nvSpPr>
        <p:spPr>
          <a:xfrm>
            <a:off x="457200" y="6172200"/>
            <a:ext cx="6400800" cy="5334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sz="1200" b="1" dirty="0" smtClean="0">
                <a:latin typeface="Trebuchet MS" pitchFamily="34" charset="0"/>
              </a:rPr>
              <a:t>                                       </a:t>
            </a:r>
          </a:p>
          <a:p>
            <a:r>
              <a:rPr lang="en-US" sz="1200" b="1" dirty="0" smtClean="0">
                <a:latin typeface="Trebuchet MS" pitchFamily="34" charset="0"/>
              </a:rPr>
              <a:t>                                                       Anita M. Baker, </a:t>
            </a:r>
            <a:r>
              <a:rPr lang="en-US" sz="1200" b="1" i="1" dirty="0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5CA4E-FC4C-453F-BE66-700D9A7C8C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       Bruner Foundation        Rochester, New York                         Anita M. Baker, Evaluation Services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D2872-D37F-4A14-85F8-D701B8FFD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       Bruner Foundation        Rochester, New York                         Anita M. Baker, Evaluation Services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67DF7-2175-49C9-96F0-434966541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       Bruner Foundation        Rochester, New York                         Anita M. Baker, Evaluation Services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54A2D-9609-44D5-B47F-1C6D73ADB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5CA4E-FC4C-453F-BE66-700D9A7C8C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latin typeface="Trebuchet MS" pitchFamily="34" charset="0"/>
              </a:rPr>
              <a:t>       Bruner Foundation</a:t>
            </a:r>
          </a:p>
          <a:p>
            <a:r>
              <a:rPr lang="en-US" dirty="0" smtClean="0">
                <a:latin typeface="Trebuchet MS" pitchFamily="34" charset="0"/>
              </a:rPr>
              <a:t>       </a:t>
            </a:r>
            <a:r>
              <a:rPr lang="en-US" b="1" dirty="0" smtClean="0">
                <a:latin typeface="Trebuchet MS" pitchFamily="34" charset="0"/>
              </a:rPr>
              <a:t>Rochester, New York                         </a:t>
            </a:r>
            <a:r>
              <a:rPr lang="en-US" sz="1200" b="1" dirty="0" smtClean="0">
                <a:latin typeface="Trebuchet MS" pitchFamily="34" charset="0"/>
              </a:rPr>
              <a:t>Anita M. Baker, </a:t>
            </a:r>
            <a:r>
              <a:rPr lang="en-US" sz="1200" b="1" i="1" dirty="0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8318A-817E-436B-9826-76CBAF1DE4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 userDrawn="1">
            <p:ph type="ftr" sz="quarter" idx="3"/>
          </p:nvPr>
        </p:nvSpPr>
        <p:spPr>
          <a:xfrm>
            <a:off x="457200" y="6172200"/>
            <a:ext cx="6400800" cy="5334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b="1" dirty="0" smtClean="0">
                <a:latin typeface="Trebuchet MS" pitchFamily="34" charset="0"/>
              </a:rPr>
              <a:t>       Bruner Foundation</a:t>
            </a:r>
          </a:p>
          <a:p>
            <a:r>
              <a:rPr lang="en-US" dirty="0" smtClean="0">
                <a:latin typeface="Trebuchet MS" pitchFamily="34" charset="0"/>
              </a:rPr>
              <a:t>       </a:t>
            </a:r>
            <a:r>
              <a:rPr lang="en-US" b="1" dirty="0" smtClean="0">
                <a:latin typeface="Trebuchet MS" pitchFamily="34" charset="0"/>
              </a:rPr>
              <a:t>Rochester, New York                         </a:t>
            </a:r>
            <a:r>
              <a:rPr lang="en-US" sz="1200" b="1" dirty="0" smtClean="0">
                <a:latin typeface="Trebuchet MS" pitchFamily="34" charset="0"/>
              </a:rPr>
              <a:t>Anita M. Baker, </a:t>
            </a:r>
            <a:r>
              <a:rPr lang="en-US" sz="1200" b="1" i="1" dirty="0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DC417-1383-48B4-9502-945CA1B1EC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 userDrawn="1">
            <p:ph type="ftr" sz="quarter" idx="3"/>
          </p:nvPr>
        </p:nvSpPr>
        <p:spPr>
          <a:xfrm>
            <a:off x="457200" y="6172200"/>
            <a:ext cx="6400800" cy="5334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b="1" dirty="0" smtClean="0">
                <a:latin typeface="Trebuchet MS" pitchFamily="34" charset="0"/>
              </a:rPr>
              <a:t>       Bruner Foundation</a:t>
            </a:r>
          </a:p>
          <a:p>
            <a:r>
              <a:rPr lang="en-US" dirty="0" smtClean="0">
                <a:latin typeface="Trebuchet MS" pitchFamily="34" charset="0"/>
              </a:rPr>
              <a:t>       </a:t>
            </a:r>
            <a:r>
              <a:rPr lang="en-US" b="1" dirty="0" smtClean="0">
                <a:latin typeface="Trebuchet MS" pitchFamily="34" charset="0"/>
              </a:rPr>
              <a:t>Rochester, New York                         </a:t>
            </a:r>
            <a:r>
              <a:rPr lang="en-US" sz="1200" b="1" dirty="0" smtClean="0">
                <a:latin typeface="Trebuchet MS" pitchFamily="34" charset="0"/>
              </a:rPr>
              <a:t>Anita M. Baker, </a:t>
            </a:r>
            <a:r>
              <a:rPr lang="en-US" sz="1200" b="1" i="1" dirty="0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71800" y="6381750"/>
            <a:ext cx="3733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Anita M. Baker, </a:t>
            </a:r>
            <a:r>
              <a:rPr lang="en-US" i="1" dirty="0" smtClean="0"/>
              <a:t>Evaluation</a:t>
            </a:r>
            <a:r>
              <a:rPr lang="en-US" dirty="0" smtClean="0"/>
              <a:t> </a:t>
            </a:r>
            <a:r>
              <a:rPr lang="en-US" i="1" dirty="0" smtClean="0"/>
              <a:t>Services</a:t>
            </a:r>
            <a:endParaRPr lang="en-US" i="1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1872A-3F5B-4EA9-B743-64FB6F0E4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pPr algn="ctr"/>
            <a:r>
              <a:rPr lang="en-US" dirty="0" smtClean="0"/>
              <a:t>Anita M. Baker, </a:t>
            </a:r>
            <a:r>
              <a:rPr lang="en-US" i="1" dirty="0" smtClean="0"/>
              <a:t>Evaluation Services</a:t>
            </a:r>
            <a:endParaRPr lang="en-US" i="1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913E5-E38E-4DB5-8A45-773941E01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5CA4E-FC4C-453F-BE66-700D9A7C8C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245225"/>
            <a:ext cx="2590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Anita M. Baker, </a:t>
            </a:r>
            <a:r>
              <a:rPr lang="en-US" i="1" dirty="0" smtClean="0"/>
              <a:t>Evaluation Services</a:t>
            </a:r>
            <a:endParaRPr lang="en-US" i="1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334B6-8826-47F5-8392-16A42D0814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       Bruner Foundation        Rochester, New York                         Anita M. Baker, Evaluation Services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92967-55AD-4EF6-85E5-4F1B533B7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381750"/>
            <a:ext cx="4495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       Bruner Foundation        Rochester, New York                         Anita M. Baker, Evaluation Services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6F203-0701-40C8-8F2B-486041F521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rebuchet MS" pitchFamily="34" charset="0"/>
              </a:defRPr>
            </a:lvl1pPr>
          </a:lstStyle>
          <a:p>
            <a:fld id="{AF35CA4E-FC4C-453F-BE66-700D9A7C8C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 userDrawn="1">
            <p:ph type="ftr" sz="quarter" idx="3"/>
          </p:nvPr>
        </p:nvSpPr>
        <p:spPr>
          <a:xfrm>
            <a:off x="457200" y="6172200"/>
            <a:ext cx="6400800" cy="5334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b="1" dirty="0" smtClean="0">
                <a:latin typeface="Trebuchet MS" pitchFamily="34" charset="0"/>
              </a:rPr>
              <a:t>       Bruner Foundation</a:t>
            </a:r>
          </a:p>
          <a:p>
            <a:r>
              <a:rPr lang="en-US" dirty="0" smtClean="0">
                <a:latin typeface="Trebuchet MS" pitchFamily="34" charset="0"/>
              </a:rPr>
              <a:t>       </a:t>
            </a:r>
            <a:r>
              <a:rPr lang="en-US" b="1" dirty="0" smtClean="0">
                <a:latin typeface="Trebuchet MS" pitchFamily="34" charset="0"/>
              </a:rPr>
              <a:t>Rochester, New York                         </a:t>
            </a:r>
            <a:r>
              <a:rPr lang="en-US" sz="1200" b="1" dirty="0" smtClean="0">
                <a:latin typeface="Trebuchet MS" pitchFamily="34" charset="0"/>
              </a:rPr>
              <a:t>Anita M. Baker, </a:t>
            </a:r>
            <a:r>
              <a:rPr lang="en-US" sz="1200" b="1" i="1" dirty="0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6172200"/>
            <a:ext cx="3048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 3" pitchFamily="-65" charset="2"/>
        <a:buChar char="u"/>
        <a:defRPr sz="3200">
          <a:solidFill>
            <a:schemeClr val="tx1"/>
          </a:solidFill>
          <a:latin typeface="Trebuchet MS" pitchFamily="34" charset="0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-65" charset="2"/>
        <a:buChar char="§"/>
        <a:defRPr sz="2800">
          <a:solidFill>
            <a:schemeClr val="tx1"/>
          </a:solidFill>
          <a:latin typeface="Trebuchet MS" pitchFamily="34" charset="0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rebuchet MS" pitchFamily="34" charset="0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rebuchet MS" pitchFamily="34" charset="0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rebuchet MS" pitchFamily="34" charset="0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724400"/>
            <a:ext cx="3429000" cy="533400"/>
          </a:xfrm>
        </p:spPr>
        <p:txBody>
          <a:bodyPr/>
          <a:lstStyle/>
          <a:p>
            <a:pPr>
              <a:lnSpc>
                <a:spcPct val="80000"/>
              </a:lnSpc>
              <a:buFont typeface="Wingdings 3" charset="2"/>
              <a:buNone/>
            </a:pPr>
            <a:r>
              <a:rPr lang="en-US" sz="24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Anita M. Baker, </a:t>
            </a:r>
            <a:r>
              <a:rPr lang="en-US" sz="2400" b="1" dirty="0" err="1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Ed.D</a:t>
            </a:r>
            <a:r>
              <a:rPr lang="en-US" sz="24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. Evaluation Services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382000" cy="34290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Program Evaluation Essentials</a:t>
            </a:r>
            <a:br>
              <a:rPr lang="en-US" sz="40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</a:br>
            <a:r>
              <a:rPr lang="en-US" sz="28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Evaluation Support 2.0</a:t>
            </a:r>
            <a:br>
              <a:rPr lang="en-US" sz="28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</a:br>
            <a:r>
              <a:rPr lang="en-US" sz="2800" b="1" dirty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/>
            </a:r>
            <a:br>
              <a:rPr lang="en-US" sz="2800" b="1" dirty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</a:br>
            <a:r>
              <a:rPr lang="en-US" sz="2800" b="1" dirty="0" smtClean="0">
                <a:solidFill>
                  <a:srgbClr val="000066"/>
                </a:solidFill>
                <a:latin typeface="Trebuchet MS" charset="0"/>
                <a:ea typeface="ＭＳ Ｐゴシック" charset="-128"/>
              </a:rPr>
              <a:t>Session 3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733800" y="5562600"/>
            <a:ext cx="3200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 dirty="0">
                <a:latin typeface="Trebuchet MS" charset="0"/>
              </a:rPr>
              <a:t>               Bruner Foundation                   </a:t>
            </a:r>
          </a:p>
          <a:p>
            <a:r>
              <a:rPr lang="en-US" sz="1100" b="1" dirty="0">
                <a:latin typeface="Trebuchet MS" charset="0"/>
              </a:rPr>
              <a:t>                Rochester, New York</a:t>
            </a:r>
          </a:p>
        </p:txBody>
      </p:sp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5562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x_dtmyz2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4389578"/>
            <a:ext cx="2895600" cy="272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15250" cy="1071563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Single Vs. Multiple Textboxes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2463" y="3143250"/>
            <a:ext cx="7931636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1537" y="1928814"/>
            <a:ext cx="7513487" cy="89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71813" y="5072062"/>
            <a:ext cx="428625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75" dirty="0">
                <a:solidFill>
                  <a:srgbClr val="FF0000"/>
                </a:solidFill>
                <a:latin typeface="Trebuchet MS" panose="020B0603020202020204" pitchFamily="34" charset="0"/>
              </a:rPr>
              <a:t>You must have an analysis plan for using these data.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09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15250" cy="1071563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Numerical Textboxes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1501" y="2157413"/>
            <a:ext cx="8214691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4437" y="4612821"/>
            <a:ext cx="692943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75" dirty="0">
                <a:solidFill>
                  <a:srgbClr val="FF0000"/>
                </a:solidFill>
                <a:latin typeface="Trebuchet MS" panose="020B0603020202020204" pitchFamily="34" charset="0"/>
              </a:rPr>
              <a:t>You must have an analysis plan for using these data.  Consider hard codes (e.g., 1/month, at least 6 times per year, etc</a:t>
            </a:r>
            <a:r>
              <a:rPr lang="en-US" sz="1875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.) – and using single text boxes; or true numbers when they exist which can then be used in other calculations like averages.</a:t>
            </a:r>
            <a:endParaRPr lang="en-US" sz="1875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938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Printing a Survey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      Bruner Foundation       </a:t>
            </a:r>
          </a:p>
          <a:p>
            <a:r>
              <a:rPr lang="en-US" dirty="0"/>
              <a:t> </a:t>
            </a:r>
            <a:r>
              <a:rPr lang="en-US" dirty="0" smtClean="0"/>
              <a:t>      Rochester, New York                         Anita M. Baker, Evaluation Services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" y="960438"/>
            <a:ext cx="9142715" cy="37560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3505200"/>
            <a:ext cx="1143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81200"/>
            <a:ext cx="1143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105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design survey menu select Print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4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Printing Surveys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10b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576" y="1600200"/>
            <a:ext cx="6648450" cy="37433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971800" y="3477886"/>
            <a:ext cx="228600" cy="370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71800" y="3744903"/>
            <a:ext cx="36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17497" y="3968883"/>
            <a:ext cx="36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705600" y="3662968"/>
            <a:ext cx="1600200" cy="1213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18219" y="3222992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Click here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00200" y="57912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will generate a Survey in PDF format.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x_dtmyz2[1]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295400"/>
            <a:ext cx="5334000" cy="4343400"/>
          </a:xfrm>
          <a:noFill/>
        </p:spPr>
      </p:pic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3962400" y="2514600"/>
            <a:ext cx="175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Evaluative </a:t>
            </a:r>
          </a:p>
          <a:p>
            <a:pPr eaLnBrk="1" hangingPunct="1"/>
            <a:r>
              <a:rPr lang="en-US" altLang="en-US" sz="2400"/>
              <a:t>  Thinking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019800"/>
            <a:ext cx="685800" cy="685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Survey Response Collector Types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collectors: </a:t>
            </a:r>
            <a:r>
              <a:rPr lang="en-US" dirty="0" err="1" smtClean="0"/>
              <a:t>Weblink</a:t>
            </a:r>
            <a:r>
              <a:rPr lang="en-US" dirty="0" smtClean="0"/>
              <a:t>; Email Tracker; Facebook/Website Post; Manual Data Entry*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      Bruner Foundation       </a:t>
            </a:r>
          </a:p>
          <a:p>
            <a:r>
              <a:rPr lang="en-US" dirty="0"/>
              <a:t> </a:t>
            </a:r>
            <a:r>
              <a:rPr lang="en-US" dirty="0" smtClean="0"/>
              <a:t>      Rochester, New York                         Anita M. Baker, Evaluation Services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7" b="1"/>
          <a:stretch/>
        </p:blipFill>
        <p:spPr>
          <a:xfrm>
            <a:off x="733425" y="2362200"/>
            <a:ext cx="767715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sz="3600" dirty="0" err="1" smtClean="0"/>
              <a:t>Weblink</a:t>
            </a:r>
            <a:r>
              <a:rPr lang="en-US" sz="3600" dirty="0" smtClean="0"/>
              <a:t> Collector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226"/>
            <a:ext cx="8229600" cy="48339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your own cover email</a:t>
            </a:r>
          </a:p>
          <a:p>
            <a:pPr marL="0" indent="0">
              <a:buNone/>
            </a:pPr>
            <a:r>
              <a:rPr lang="en-US" sz="1800" dirty="0"/>
              <a:t>Dear Colleague,</a:t>
            </a:r>
          </a:p>
          <a:p>
            <a:pPr marL="0" indent="0">
              <a:buNone/>
            </a:pPr>
            <a:r>
              <a:rPr lang="en-US" sz="1800" dirty="0"/>
              <a:t>Recently you attended an </a:t>
            </a:r>
            <a:r>
              <a:rPr lang="en-US" sz="1800" i="1" dirty="0"/>
              <a:t>Allied Against Violence </a:t>
            </a:r>
            <a:r>
              <a:rPr lang="en-US" sz="1800" dirty="0"/>
              <a:t>training session provided by the Center for Anti-Violence Education and agreed to provide some follow-up feedback regarding your use of the materials and strategies.  Please click on the following link to start the very brief follow-up survey.  It should only take you a few minutes to respond and your answers will be kept confidential.  All responses will be combined and summarized to inform CAE’s continued work in this field.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/>
              <a:t>Thank you in advance for your </a:t>
            </a:r>
            <a:r>
              <a:rPr lang="en-US" sz="1800" dirty="0" smtClean="0"/>
              <a:t>assistance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CLICK HERE https</a:t>
            </a:r>
            <a:r>
              <a:rPr lang="en-US" sz="1800" dirty="0"/>
              <a:t>://www.surveymonkey.com/s.aspx </a:t>
            </a:r>
            <a:r>
              <a:rPr lang="en-US" sz="1800" dirty="0" smtClean="0"/>
              <a:t>  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Thank </a:t>
            </a:r>
            <a:r>
              <a:rPr lang="en-US" dirty="0" smtClean="0"/>
              <a:t>you </a:t>
            </a:r>
            <a:r>
              <a:rPr lang="en-US" dirty="0" smtClean="0"/>
              <a:t>pages  (default or custom)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73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Follow-Up and Track Responses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90600"/>
            <a:ext cx="7737993" cy="492995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/>
          <a:lstStyle/>
          <a:p>
            <a:r>
              <a:rPr lang="en-US" sz="3600" dirty="0" smtClean="0"/>
              <a:t>Manual Data Entry: Two Strategies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Data entry/use as a </a:t>
            </a:r>
            <a:r>
              <a:rPr lang="en-US" dirty="0" smtClean="0"/>
              <a:t>database</a:t>
            </a:r>
          </a:p>
          <a:p>
            <a:pPr marL="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Weblink</a:t>
            </a:r>
            <a:r>
              <a:rPr lang="en-US" sz="2800" dirty="0" smtClean="0"/>
              <a:t> Collector: (Fast/Easy)</a:t>
            </a:r>
          </a:p>
          <a:p>
            <a:pPr marL="0" indent="0">
              <a:buNone/>
            </a:pPr>
            <a:r>
              <a:rPr lang="en-US" sz="2800" dirty="0" smtClean="0"/>
              <a:t>Advanced Settings:</a:t>
            </a:r>
          </a:p>
          <a:p>
            <a:pPr marL="0" indent="0">
              <a:buNone/>
            </a:pPr>
            <a:r>
              <a:rPr lang="en-US" sz="2800" dirty="0" smtClean="0"/>
              <a:t>Allow more than 1 respondent per computer</a:t>
            </a:r>
          </a:p>
          <a:p>
            <a:pPr marL="0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dirty="0" smtClean="0"/>
              <a:t>Survey End Page: Loop </a:t>
            </a:r>
            <a:r>
              <a:rPr lang="en-US" dirty="0"/>
              <a:t>to start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</a:rPr>
              <a:t>Analyzing Data Using Survey Monkey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Key Skills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70740"/>
          </a:xfrm>
          <a:ln w="6350"/>
        </p:spPr>
        <p:txBody>
          <a:bodyPr/>
          <a:lstStyle/>
          <a:p>
            <a:pPr marL="500063" indent="-500063">
              <a:lnSpc>
                <a:spcPct val="90000"/>
              </a:lnSpc>
              <a:buNone/>
            </a:pPr>
            <a:r>
              <a:rPr lang="en-US" sz="2400" dirty="0" smtClean="0"/>
              <a:t>Generating and using frequencies</a:t>
            </a:r>
          </a:p>
          <a:p>
            <a:pPr marL="500063" indent="-500063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04" t="-1014" r="2141" b="45571"/>
          <a:stretch/>
        </p:blipFill>
        <p:spPr>
          <a:xfrm>
            <a:off x="211319" y="2575315"/>
            <a:ext cx="8873761" cy="2895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9681" y="3962400"/>
            <a:ext cx="1143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588" y="216826"/>
            <a:ext cx="7947212" cy="142848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800" dirty="0" smtClean="0">
                <a:solidFill>
                  <a:schemeClr val="tx1"/>
                </a:solidFill>
              </a:rPr>
              <a:t/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Evaluation Support 2.0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Sponsored by the </a:t>
            </a:r>
            <a:r>
              <a:rPr lang="en-US" sz="2200" i="1" dirty="0" smtClean="0">
                <a:solidFill>
                  <a:schemeClr val="tx1"/>
                </a:solidFill>
              </a:rPr>
              <a:t>Bruner Foundation www.evaluativethinking.org</a:t>
            </a:r>
            <a:br>
              <a:rPr lang="en-US" sz="2200" i="1" dirty="0" smtClean="0">
                <a:solidFill>
                  <a:schemeClr val="tx1"/>
                </a:solidFill>
              </a:rPr>
            </a:br>
            <a:r>
              <a:rPr lang="en-US" sz="2200" i="1" dirty="0" smtClean="0">
                <a:solidFill>
                  <a:schemeClr val="tx1"/>
                </a:solidFill>
              </a:rPr>
              <a:t>and Evaluation Services www.evaluationservices.co</a:t>
            </a:r>
            <a:r>
              <a:rPr lang="en-US" sz="4000" i="1" dirty="0" smtClean="0">
                <a:solidFill>
                  <a:schemeClr val="tx1"/>
                </a:solidFill>
              </a:rPr>
              <a:t/>
            </a:r>
            <a:br>
              <a:rPr lang="en-US" sz="4000" i="1" dirty="0" smtClean="0">
                <a:solidFill>
                  <a:schemeClr val="tx1"/>
                </a:solidFill>
              </a:rPr>
            </a:br>
            <a:endParaRPr lang="en-US" sz="4000" i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62000" y="1645313"/>
            <a:ext cx="8077200" cy="4383087"/>
          </a:xfrm>
        </p:spPr>
        <p:txBody>
          <a:bodyPr>
            <a:normAutofit fontScale="92500"/>
          </a:bodyPr>
          <a:lstStyle/>
          <a:p>
            <a:pPr marL="228600" indent="-228600">
              <a:buNone/>
            </a:pPr>
            <a:r>
              <a:rPr lang="en-US" sz="2800" dirty="0" smtClean="0"/>
              <a:t>  </a:t>
            </a:r>
            <a:r>
              <a:rPr lang="en-US" sz="2800" b="1" dirty="0" smtClean="0"/>
              <a:t>Free evaluation training and technical assistance focused on development of evaluative capacity including data analysis and reporting.</a:t>
            </a:r>
          </a:p>
          <a:p>
            <a:pPr marL="577850" indent="-174625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b="1" dirty="0" smtClean="0"/>
              <a:t> Four (4), on-site, hands-on training sessions.</a:t>
            </a:r>
          </a:p>
          <a:p>
            <a:pPr marL="577850" indent="-174625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b="1" dirty="0" smtClean="0"/>
              <a:t> Introduction to and use of free/low-cost tools to facilitate data entry, management and analysis.  </a:t>
            </a:r>
          </a:p>
          <a:p>
            <a:pPr marL="577850" indent="-174625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b="1" dirty="0" smtClean="0"/>
              <a:t> Guided evaluation project required.</a:t>
            </a:r>
          </a:p>
          <a:p>
            <a:pPr marL="739775" indent="-3365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b="1" dirty="0" smtClean="0"/>
              <a:t>Virtual conference with funder, other organization participants.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/>
          </a:p>
          <a:p>
            <a:pPr marL="228600" indent="-228600">
              <a:buNone/>
            </a:pPr>
            <a:endParaRPr lang="en-US" sz="2800" b="1" dirty="0" smtClean="0"/>
          </a:p>
          <a:p>
            <a:pPr marL="228600" indent="-228600"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00400" y="6257290"/>
            <a:ext cx="2590800" cy="518160"/>
          </a:xfr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97625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</a:rPr>
              <a:t>Analyzing Data Using Survey Monkey</a:t>
            </a:r>
            <a:br>
              <a:rPr lang="en-US" sz="36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Key Skills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1055" y="1905000"/>
            <a:ext cx="3262745" cy="365583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Generating </a:t>
            </a:r>
            <a:r>
              <a:rPr lang="en-US" dirty="0" smtClean="0"/>
              <a:t>and customizing graphics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Exporting graphs and tables</a:t>
            </a: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546772"/>
            <a:ext cx="4602281" cy="4808248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3048000" y="1676400"/>
            <a:ext cx="43434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57600" y="1752600"/>
            <a:ext cx="4572000" cy="24979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1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8600"/>
            <a:ext cx="7696200" cy="577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Analyzing Data Using Survey Monkey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Key Skills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00063" indent="-500063">
              <a:lnSpc>
                <a:spcPct val="90000"/>
              </a:lnSpc>
              <a:buNone/>
            </a:pPr>
            <a:r>
              <a:rPr lang="en-US" dirty="0" smtClean="0"/>
              <a:t>Using Filters – allows you to select data, remove “missing data” and use numerical analysis functions.</a:t>
            </a: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 smtClean="0"/>
          </a:p>
          <a:p>
            <a:pPr marL="500063" indent="-500063">
              <a:lnSpc>
                <a:spcPct val="90000"/>
              </a:lnSpc>
              <a:buNone/>
            </a:pPr>
            <a:r>
              <a:rPr lang="en-US" dirty="0" smtClean="0"/>
              <a:t>Comparing data – calculates cross-tabs</a:t>
            </a: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47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Analyzing Data Using Survey Monkey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Key Skills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617"/>
            <a:ext cx="8229600" cy="4352603"/>
          </a:xfrm>
        </p:spPr>
        <p:txBody>
          <a:bodyPr/>
          <a:lstStyle/>
          <a:p>
            <a:pPr marL="500063" indent="-500063">
              <a:lnSpc>
                <a:spcPct val="90000"/>
              </a:lnSpc>
              <a:buNone/>
            </a:pPr>
            <a:r>
              <a:rPr lang="en-US" dirty="0" smtClean="0"/>
              <a:t>Using Filters: Filter by Q&amp;A</a:t>
            </a:r>
            <a:endParaRPr lang="en-US" dirty="0"/>
          </a:p>
          <a:p>
            <a:pPr marL="500063" indent="-500063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86000"/>
            <a:ext cx="6647848" cy="368522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66800" y="2667000"/>
            <a:ext cx="1143000" cy="609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/>
          <a:lstStyle/>
          <a:p>
            <a:r>
              <a:rPr lang="en-US" sz="3600" dirty="0" smtClean="0"/>
              <a:t>Using Compare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2524" y="868362"/>
            <a:ext cx="5333831" cy="5440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4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48248"/>
            <a:ext cx="8382000" cy="7620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MS PGothic" pitchFamily="34" charset="-128"/>
              </a:rPr>
              <a:t>Compare/Cross-tab Considerations</a:t>
            </a:r>
            <a:endParaRPr lang="en-US" sz="3600" dirty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800600"/>
          </a:xfrm>
        </p:spPr>
        <p:txBody>
          <a:bodyPr/>
          <a:lstStyle/>
          <a:p>
            <a:r>
              <a:rPr lang="en-US" sz="2800" dirty="0" smtClean="0"/>
              <a:t>Decide whether to use row or column </a:t>
            </a:r>
            <a:r>
              <a:rPr lang="en-US" sz="2800" dirty="0" err="1" smtClean="0"/>
              <a:t>percents</a:t>
            </a:r>
            <a:r>
              <a:rPr lang="en-US" sz="2800" dirty="0" smtClean="0"/>
              <a:t> to present your data.  The calculations answer different questions.</a:t>
            </a:r>
          </a:p>
          <a:p>
            <a:pPr lvl="1"/>
            <a:r>
              <a:rPr lang="en-US" sz="2400" dirty="0" smtClean="0"/>
              <a:t>Do you want to know for each grade group how many rated the program positively (i.e., outstanding or very good)? 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OR</a:t>
            </a:r>
          </a:p>
          <a:p>
            <a:pPr lvl="1"/>
            <a:r>
              <a:rPr lang="en-US" sz="2400" dirty="0" smtClean="0"/>
              <a:t>Do you want to know what grade the positive respondents were in?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TIP:  Pick a strategy and use it consistently.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8136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</a:rPr>
              <a:t>Analyzing Data Using SM</a:t>
            </a:r>
            <a:r>
              <a:rPr lang="en-US" sz="3375" b="1" dirty="0" smtClean="0">
                <a:solidFill>
                  <a:schemeClr val="tx1"/>
                </a:solidFill>
              </a:rPr>
              <a:t/>
            </a:r>
            <a:br>
              <a:rPr lang="en-US" sz="3375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Exporting and Merging Data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500"/>
            <a:ext cx="8077199" cy="4286250"/>
          </a:xfrm>
          <a:ln w="6350"/>
        </p:spPr>
        <p:txBody>
          <a:bodyPr/>
          <a:lstStyle/>
          <a:p>
            <a:pPr marL="500063" indent="-500063">
              <a:lnSpc>
                <a:spcPct val="90000"/>
              </a:lnSpc>
              <a:buNone/>
            </a:pPr>
            <a:endParaRPr lang="en-US" sz="2250" dirty="0"/>
          </a:p>
          <a:p>
            <a:pPr marL="500063" indent="-500063">
              <a:lnSpc>
                <a:spcPct val="90000"/>
              </a:lnSpc>
              <a:buNone/>
            </a:pPr>
            <a:r>
              <a:rPr lang="en-US" sz="2250" dirty="0" smtClean="0"/>
              <a:t>	</a:t>
            </a:r>
            <a:r>
              <a:rPr lang="en-US" sz="2400" dirty="0" smtClean="0"/>
              <a:t>Export All  - All Summary Data </a:t>
            </a:r>
          </a:p>
          <a:p>
            <a:pPr marL="500063" indent="-500063">
              <a:lnSpc>
                <a:spcPct val="9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(PDF – which can be customized)</a:t>
            </a:r>
          </a:p>
          <a:p>
            <a:pPr marL="500063" indent="-500063">
              <a:lnSpc>
                <a:spcPct val="90000"/>
              </a:lnSpc>
              <a:buNone/>
            </a:pPr>
            <a:endParaRPr lang="en-US" sz="2400" dirty="0"/>
          </a:p>
          <a:p>
            <a:pPr marL="500063" indent="-500063">
              <a:lnSpc>
                <a:spcPct val="90000"/>
              </a:lnSpc>
              <a:buNone/>
            </a:pPr>
            <a:r>
              <a:rPr lang="en-US" sz="2400" dirty="0" smtClean="0"/>
              <a:t>	Export All -  All Response Data </a:t>
            </a:r>
          </a:p>
          <a:p>
            <a:pPr marL="500063" indent="-500063">
              <a:lnSpc>
                <a:spcPct val="90000"/>
              </a:lnSpc>
              <a:buNone/>
            </a:pPr>
            <a:endParaRPr lang="en-US" sz="2400" dirty="0"/>
          </a:p>
          <a:p>
            <a:pPr marL="500063" indent="-500063">
              <a:lnSpc>
                <a:spcPct val="90000"/>
              </a:lnSpc>
              <a:buNone/>
            </a:pPr>
            <a:r>
              <a:rPr lang="en-US" sz="2400" dirty="0" smtClean="0"/>
              <a:t>		  (Excel or SPSS, Zipped File  - sheet 1 has data)</a:t>
            </a:r>
          </a:p>
          <a:p>
            <a:pPr marL="500063" indent="-500063">
              <a:lnSpc>
                <a:spcPct val="90000"/>
              </a:lnSpc>
              <a:buNone/>
            </a:pPr>
            <a:endParaRPr lang="en-US" sz="2400" dirty="0"/>
          </a:p>
          <a:p>
            <a:pPr marL="500063" indent="-500063">
              <a:lnSpc>
                <a:spcPct val="90000"/>
              </a:lnSpc>
              <a:buNone/>
            </a:pPr>
            <a:r>
              <a:rPr lang="en-US" sz="2250" dirty="0" smtClean="0"/>
              <a:t>	Merging Data – connecting data from a survey monkey file with other data using a common key</a:t>
            </a:r>
            <a:endParaRPr lang="en-US" sz="225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176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ea typeface="MS PGothic" pitchFamily="34" charset="-128"/>
              </a:rPr>
              <a:t>Survey Result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MS PGothic" pitchFamily="34" charset="-128"/>
              </a:rPr>
              <a:t>Example: Excel Summary</a:t>
            </a:r>
            <a:endParaRPr lang="en-US" sz="3600" dirty="0">
              <a:solidFill>
                <a:srgbClr val="FF0000"/>
              </a:solidFill>
              <a:ea typeface="MS PGothic" pitchFamily="34" charset="-12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42938" y="1285875"/>
          <a:ext cx="6000750" cy="2423161"/>
        </p:xfrm>
        <a:graphic>
          <a:graphicData uri="http://schemas.openxmlformats.org/drawingml/2006/table">
            <a:tbl>
              <a:tblPr/>
              <a:tblGrid>
                <a:gridCol w="3774908"/>
                <a:gridCol w="1112921"/>
                <a:gridCol w="1112921"/>
              </a:tblGrid>
              <a:tr h="41612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Microsoft Sans Serif"/>
                          <a:ea typeface="Times New Roman"/>
                          <a:cs typeface="Times New Roman"/>
                        </a:rPr>
                        <a:t>BEC Session 2 - January 2012</a:t>
                      </a: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25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Microsoft Sans Serif"/>
                          <a:ea typeface="Times New Roman"/>
                          <a:cs typeface="Times New Roman"/>
                        </a:rPr>
                        <a:t>How would you rate Session 2 overall?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Answer Options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Response Percent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Response Count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Not So Good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Microsoft Sans Serif"/>
                          <a:ea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0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Okay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Microsoft Sans Serif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Very Good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Microsoft Sans Serif"/>
                          <a:ea typeface="Times New Roman"/>
                          <a:cs typeface="Times New Roman"/>
                        </a:rPr>
                        <a:t>71%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230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Excellent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Microsoft Sans Serif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Microsoft Sans Serif"/>
                          <a:ea typeface="Times New Roman"/>
                          <a:cs typeface="Times New Roman"/>
                        </a:rPr>
                        <a:t>5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164306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answered question</a:t>
                      </a: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</a:tr>
              <a:tr h="164306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skipped question</a:t>
                      </a: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294" marR="642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3357562" y="3786187"/>
          <a:ext cx="4929188" cy="278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1294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3" y="238920"/>
            <a:ext cx="6286500" cy="5745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62" y="642938"/>
            <a:ext cx="364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rebuchet MS" panose="020B0603020202020204" pitchFamily="34" charset="0"/>
              </a:rPr>
              <a:t>SURVEY RESULT  EXAMPLE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3991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x_dtmyz2[1]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295400"/>
            <a:ext cx="5334000" cy="4343400"/>
          </a:xfrm>
          <a:noFill/>
        </p:spPr>
      </p:pic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3962400" y="2514600"/>
            <a:ext cx="175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Evaluative </a:t>
            </a:r>
          </a:p>
          <a:p>
            <a:pPr eaLnBrk="1" hangingPunct="1"/>
            <a:r>
              <a:rPr lang="en-US" altLang="en-US" sz="2400"/>
              <a:t>  Thinking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019800"/>
            <a:ext cx="685800" cy="685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7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7" y="533400"/>
            <a:ext cx="6856512" cy="7524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375" b="1" dirty="0">
                <a:ea typeface="MS PGothic" pitchFamily="34" charset="-128"/>
              </a:rPr>
              <a:t>E-Surveys – Key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50" y="1571625"/>
            <a:ext cx="7640836" cy="4244975"/>
          </a:xfrm>
        </p:spPr>
        <p:txBody>
          <a:bodyPr>
            <a:normAutofit lnSpcReduction="10000"/>
          </a:bodyPr>
          <a:lstStyle/>
          <a:p>
            <a:pPr marL="476250" indent="-476250">
              <a:lnSpc>
                <a:spcPct val="80000"/>
              </a:lnSpc>
              <a:spcBef>
                <a:spcPts val="2250"/>
              </a:spcBef>
              <a:buClr>
                <a:srgbClr val="000066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3375" dirty="0">
                <a:ea typeface="MS PGothic" pitchFamily="34" charset="-128"/>
              </a:rPr>
              <a:t>Why use an e-survey rather than a hard-copy survey/ intercept survey/ alternative survey or other data collection strategy?</a:t>
            </a:r>
          </a:p>
          <a:p>
            <a:pPr marL="0" indent="0">
              <a:lnSpc>
                <a:spcPct val="80000"/>
              </a:lnSpc>
              <a:spcBef>
                <a:spcPts val="2250"/>
              </a:spcBef>
              <a:buClr>
                <a:srgbClr val="000066"/>
              </a:buClr>
              <a:buSzPct val="100000"/>
              <a:buNone/>
              <a:defRPr/>
            </a:pPr>
            <a:endParaRPr lang="en-US" sz="3375" dirty="0">
              <a:ea typeface="MS PGothic" pitchFamily="34" charset="-128"/>
            </a:endParaRPr>
          </a:p>
          <a:p>
            <a:pPr>
              <a:lnSpc>
                <a:spcPct val="80000"/>
              </a:lnSpc>
              <a:spcBef>
                <a:spcPts val="2250"/>
              </a:spcBef>
              <a:buClr>
                <a:srgbClr val="000066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3375" dirty="0">
                <a:ea typeface="MS PGothic" pitchFamily="34" charset="-128"/>
              </a:rPr>
              <a:t> What </a:t>
            </a:r>
            <a:r>
              <a:rPr lang="en-US" sz="3375" dirty="0" smtClean="0">
                <a:ea typeface="MS PGothic" pitchFamily="34" charset="-128"/>
              </a:rPr>
              <a:t>question </a:t>
            </a:r>
            <a:r>
              <a:rPr lang="en-US" sz="3375" dirty="0">
                <a:ea typeface="MS PGothic" pitchFamily="34" charset="-128"/>
              </a:rPr>
              <a:t>types do you need?</a:t>
            </a:r>
          </a:p>
          <a:p>
            <a:pPr lvl="1">
              <a:spcBef>
                <a:spcPts val="563"/>
              </a:spcBef>
              <a:buClr>
                <a:srgbClr val="000066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ea typeface="MS PGothic" pitchFamily="34" charset="-128"/>
              </a:rPr>
              <a:t> How will they be displayed?</a:t>
            </a:r>
          </a:p>
          <a:p>
            <a:pPr lvl="1">
              <a:spcBef>
                <a:spcPts val="563"/>
              </a:spcBef>
              <a:buClr>
                <a:srgbClr val="000066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ea typeface="MS PGothic" pitchFamily="34" charset="-128"/>
              </a:rPr>
              <a:t> Do you need an “other” field?</a:t>
            </a:r>
          </a:p>
          <a:p>
            <a:pPr lvl="1">
              <a:spcBef>
                <a:spcPts val="563"/>
              </a:spcBef>
              <a:buClr>
                <a:srgbClr val="000066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ea typeface="MS PGothic" pitchFamily="34" charset="-128"/>
              </a:rPr>
              <a:t> Should they be “required?”</a:t>
            </a:r>
          </a:p>
          <a:p>
            <a:pPr marL="0" indent="0">
              <a:spcBef>
                <a:spcPts val="563"/>
              </a:spcBef>
              <a:buClr>
                <a:srgbClr val="000066"/>
              </a:buClr>
              <a:buSzPct val="100000"/>
              <a:buNone/>
              <a:defRPr/>
            </a:pPr>
            <a:endParaRPr lang="en-US" dirty="0" smtClean="0">
              <a:ea typeface="MS PGothic" pitchFamily="34" charset="-128"/>
            </a:endParaRPr>
          </a:p>
          <a:p>
            <a:pPr>
              <a:spcBef>
                <a:spcPts val="563"/>
              </a:spcBef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US" sz="3375" dirty="0">
              <a:ea typeface="MS PGothic" pitchFamily="34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9562" y="6244828"/>
            <a:ext cx="500063" cy="476250"/>
          </a:xfrm>
        </p:spPr>
        <p:txBody>
          <a:bodyPr/>
          <a:lstStyle/>
          <a:p>
            <a:r>
              <a:rPr lang="en-US" dirty="0" smtClean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99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620000" cy="53340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ea typeface="MS PGothic" pitchFamily="34" charset="-128"/>
              </a:rPr>
              <a:t>Definitive Statements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762000"/>
          <a:ext cx="7772400" cy="3955530"/>
        </p:xfrm>
        <a:graphic>
          <a:graphicData uri="http://schemas.openxmlformats.org/drawingml/2006/table">
            <a:tbl>
              <a:tblPr/>
              <a:tblGrid>
                <a:gridCol w="5398034"/>
                <a:gridCol w="752421"/>
                <a:gridCol w="728826"/>
                <a:gridCol w="893119"/>
              </a:tblGrid>
              <a:tr h="857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Percent of Training Participants (N=93) who Think AAV </a:t>
                      </a:r>
                      <a:r>
                        <a:rPr lang="en-US" sz="1700" b="1" dirty="0" smtClean="0">
                          <a:latin typeface="Calibri"/>
                          <a:ea typeface="Times New Roman"/>
                          <a:cs typeface="Times New Roman"/>
                        </a:rPr>
                        <a:t>Helped or Will</a:t>
                      </a:r>
                      <a:r>
                        <a:rPr lang="en-US" sz="17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Help Them</a:t>
                      </a:r>
                      <a:r>
                        <a:rPr lang="en-US" sz="1700" b="1" dirty="0" smtClean="0"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</a:t>
                      </a: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7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Some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A Lot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 Discuss issues of violence with clients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Calibri"/>
                          <a:ea typeface="Times New Roman"/>
                          <a:cs typeface="Times New Roman"/>
                        </a:rPr>
                        <a:t>45%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Calibri"/>
                          <a:ea typeface="Times New Roman"/>
                          <a:cs typeface="Times New Roman"/>
                        </a:rPr>
                        <a:t>55%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 Access additional strategies for self-care/stress reduction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47%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51%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98%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 Provide positive interventions for clients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65%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 Understand the importance of self-care/stress reduction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Calibri"/>
                          <a:ea typeface="Times New Roman"/>
                          <a:cs typeface="Times New Roman"/>
                        </a:rPr>
                        <a:t>38%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Calibri"/>
                          <a:ea typeface="Times New Roman"/>
                          <a:cs typeface="Times New Roman"/>
                        </a:rPr>
                        <a:t>58%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96%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i="1" dirty="0">
                          <a:latin typeface="Calibri"/>
                          <a:ea typeface="Times New Roman"/>
                          <a:cs typeface="Times New Roman"/>
                        </a:rPr>
                        <a:t>Offer clients new ways to: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De-escalate Situations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31%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98%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      Manage Anger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54%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43%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Do safety planning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45%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52%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Times New Roman"/>
                          <a:cs typeface="Times New Roman"/>
                        </a:rPr>
                        <a:t>Conduct Bystander Interventions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39%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Times New Roman"/>
                          <a:cs typeface="Times New Roman"/>
                        </a:rPr>
                        <a:t>58%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1295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Target = 50% or more say “a lot” to each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9530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AAV met its targets for all areas of interest except Management of Anger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446931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3CC"/>
                </a:solidFill>
              </a:rPr>
              <a:t>More than 95% of participants thought AAV helped or will help them with each of the focus areas of the training. </a:t>
            </a:r>
            <a:endParaRPr lang="en-US" b="1" i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25090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620000" cy="7620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600" dirty="0" smtClean="0">
                <a:ea typeface="MS PGothic" pitchFamily="34" charset="-128"/>
              </a:rPr>
              <a:t>Definitive Statements</a:t>
            </a:r>
          </a:p>
        </p:txBody>
      </p:sp>
      <p:graphicFrame>
        <p:nvGraphicFramePr>
          <p:cNvPr id="411785" name="Group 137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8153401" cy="2895600"/>
        </p:xfrm>
        <a:graphic>
          <a:graphicData uri="http://schemas.openxmlformats.org/drawingml/2006/table">
            <a:tbl>
              <a:tblPr/>
              <a:tblGrid>
                <a:gridCol w="4680656"/>
                <a:gridCol w="1207911"/>
                <a:gridCol w="1132417"/>
                <a:gridCol w="1132417"/>
              </a:tblGrid>
              <a:tr h="5000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% of 2005-06 Freshman who . .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Peer Study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6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Yes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n=212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n=257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N=479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Reported struggling to maintain grades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36%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Are planning to enroll for the sophomore year at this school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89%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MS PGothic" pitchFamily="34" charset="-128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4958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Only about 1/3 of freshman in peer study groups reported struggling to</a:t>
            </a:r>
          </a:p>
          <a:p>
            <a:r>
              <a:rPr lang="en-US" dirty="0" smtClean="0"/>
              <a:t>    maintain their grades compared to ½ of those not in study groups.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 smtClean="0">
              <a:solidFill>
                <a:srgbClr val="0033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0033CC"/>
                </a:solidFill>
              </a:rPr>
              <a:t>Proportionately m</a:t>
            </a:r>
            <a:r>
              <a:rPr lang="en-US" dirty="0" smtClean="0">
                <a:solidFill>
                  <a:srgbClr val="0033CC"/>
                </a:solidFill>
              </a:rPr>
              <a:t>ore </a:t>
            </a:r>
            <a:r>
              <a:rPr lang="en-US" dirty="0">
                <a:solidFill>
                  <a:srgbClr val="0033CC"/>
                </a:solidFill>
              </a:rPr>
              <a:t>study group participants are planning to enroll for sophomore year.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81962" y="63972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7695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Survey Monkey Questions?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://help.surveymonkey.com/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Create </a:t>
            </a:r>
            <a:r>
              <a:rPr lang="en-US" dirty="0"/>
              <a:t>an </a:t>
            </a:r>
            <a:r>
              <a:rPr lang="en-US" dirty="0" smtClean="0"/>
              <a:t>E-survey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0038"/>
            <a:ext cx="7315200" cy="4251325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Strong items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Administration plan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A</a:t>
            </a:r>
            <a:r>
              <a:rPr lang="en-US" dirty="0" smtClean="0"/>
              <a:t>nalysis plan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R</a:t>
            </a:r>
            <a:r>
              <a:rPr lang="en-US" dirty="0" smtClean="0"/>
              <a:t>espondent experience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smtClean="0">
                <a:latin typeface="Trebuchet MS" pitchFamily="34" charset="0"/>
              </a:rPr>
              <a:t>       Bruner Foundation</a:t>
            </a:r>
          </a:p>
          <a:p>
            <a:r>
              <a:rPr lang="en-US" smtClean="0">
                <a:latin typeface="Trebuchet MS" pitchFamily="34" charset="0"/>
              </a:rPr>
              <a:t>       </a:t>
            </a:r>
            <a:r>
              <a:rPr lang="en-US" b="1" smtClean="0">
                <a:latin typeface="Trebuchet MS" pitchFamily="34" charset="0"/>
              </a:rPr>
              <a:t>Rochester, New York                         </a:t>
            </a:r>
            <a:r>
              <a:rPr lang="en-US" sz="1200" b="1" smtClean="0">
                <a:latin typeface="Trebuchet MS" pitchFamily="34" charset="0"/>
              </a:rPr>
              <a:t>Anita M. Baker, </a:t>
            </a:r>
            <a:r>
              <a:rPr lang="en-US" sz="1200" b="1" i="1" smtClean="0">
                <a:latin typeface="Trebuchet MS" pitchFamily="34" charset="0"/>
              </a:rPr>
              <a:t>Evaluation Services</a:t>
            </a:r>
            <a:endParaRPr lang="en-US" sz="1200" b="1" i="1" dirty="0">
              <a:latin typeface="Trebuchet MS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7323" t="6625" r="59404" b="53375"/>
          <a:stretch/>
        </p:blipFill>
        <p:spPr>
          <a:xfrm>
            <a:off x="5084618" y="1711419"/>
            <a:ext cx="3546764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5221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4375" y="642938"/>
            <a:ext cx="7715250" cy="71437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Multiple Choice (only 1 answer)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i="1" dirty="0" smtClean="0">
                <a:solidFill>
                  <a:schemeClr val="tx1"/>
                </a:solidFill>
              </a:rPr>
              <a:t>Forced Choice </a:t>
            </a:r>
            <a:r>
              <a:rPr lang="en-US" sz="3600" dirty="0" smtClean="0">
                <a:solidFill>
                  <a:schemeClr val="tx1"/>
                </a:solidFill>
              </a:rPr>
              <a:t>Item</a:t>
            </a:r>
            <a:r>
              <a:rPr lang="en-US" sz="3600" i="1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(MO)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751" y="1928813"/>
            <a:ext cx="3984427" cy="219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85875" y="4500562"/>
            <a:ext cx="664368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75" dirty="0">
                <a:latin typeface="Trebuchet MS" panose="020B0603020202020204" pitchFamily="34" charset="0"/>
              </a:rPr>
              <a:t>Directions read: Mark One – unless it is so obvious that is the expectation.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9562" y="62448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397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15250" cy="10715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Multiple Choice (multiple answers)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i="1" dirty="0" smtClean="0">
                <a:solidFill>
                  <a:schemeClr val="tx1"/>
                </a:solidFill>
              </a:rPr>
              <a:t>Multiple Response </a:t>
            </a:r>
            <a:r>
              <a:rPr lang="en-US" sz="3600" dirty="0" smtClean="0">
                <a:solidFill>
                  <a:schemeClr val="tx1"/>
                </a:solidFill>
              </a:rPr>
              <a:t>Item (MATA)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28750" y="1357313"/>
            <a:ext cx="585787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7625" y="2928937"/>
            <a:ext cx="428625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75" dirty="0">
                <a:solidFill>
                  <a:srgbClr val="FF0000"/>
                </a:solidFill>
                <a:latin typeface="Trebuchet MS" panose="020B0603020202020204" pitchFamily="34" charset="0"/>
              </a:rPr>
              <a:t>Multiple response items often create analysis challenges.  Use sparingly.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9562" y="62448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565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15250" cy="1071563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Comment/Essay Box/Open-ended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8687" y="2204357"/>
            <a:ext cx="7472363" cy="258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9562" y="62448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14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5751"/>
            <a:ext cx="7715250" cy="93345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Matrix of Choices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(1 answer/row vs. multi answers/row)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4375" y="1295400"/>
            <a:ext cx="7844583" cy="234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4375" y="3686478"/>
            <a:ext cx="8089535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9562" y="62448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380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500062"/>
            <a:ext cx="7715250" cy="785813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Likert</a:t>
            </a:r>
            <a:r>
              <a:rPr lang="en-US" sz="3600" dirty="0" smtClean="0">
                <a:solidFill>
                  <a:schemeClr val="tx1"/>
                </a:solidFill>
              </a:rPr>
              <a:t>/Rating Scale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71500" y="1785938"/>
          <a:ext cx="8051890" cy="303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25"/>
                <a:gridCol w="1285875"/>
                <a:gridCol w="1285875"/>
                <a:gridCol w="1285875"/>
                <a:gridCol w="1357313"/>
                <a:gridCol w="1265327"/>
              </a:tblGrid>
              <a:tr h="8408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Not at all important</a:t>
                      </a:r>
                      <a:endParaRPr lang="en-US" sz="17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Slightly important</a:t>
                      </a:r>
                      <a:endParaRPr lang="en-US" sz="17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Somewhat important</a:t>
                      </a:r>
                      <a:endParaRPr lang="en-US" sz="17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Moderately important</a:t>
                      </a:r>
                      <a:endParaRPr lang="en-US" sz="17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Extremely</a:t>
                      </a:r>
                      <a:r>
                        <a:rPr lang="en-US" sz="1700" baseline="0" dirty="0" smtClean="0"/>
                        <a:t> important</a:t>
                      </a:r>
                      <a:endParaRPr lang="en-US" sz="1700" dirty="0"/>
                    </a:p>
                  </a:txBody>
                  <a:tcPr marL="85725" marR="85725" marT="42863" marB="42863"/>
                </a:tc>
              </a:tr>
              <a:tr h="730756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Quality of ingredients</a:t>
                      </a:r>
                      <a:endParaRPr lang="en-US" sz="19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</a:tr>
              <a:tr h="48717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Flavor</a:t>
                      </a:r>
                      <a:endParaRPr lang="en-US" sz="19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</a:tr>
              <a:tr h="48717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Texture</a:t>
                      </a:r>
                      <a:endParaRPr lang="en-US" sz="19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endParaRPr lang="en-US" sz="170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</a:tr>
              <a:tr h="48717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Brand</a:t>
                      </a:r>
                      <a:endParaRPr lang="en-US" sz="1900" dirty="0"/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85725" marR="85725" marT="42863" marB="42863" anchor="ctr"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600325" y="2928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29063" y="2907506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43500" y="2928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00813" y="2928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58125" y="2928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00325" y="3571875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29063" y="3571875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43500" y="3571875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00813" y="3571875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58125" y="3571875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929063" y="4071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600325" y="4071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43500" y="4071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500813" y="4071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858125" y="4071937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929063" y="4572000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00325" y="4572000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43500" y="4572000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500813" y="4572000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858125" y="4572000"/>
            <a:ext cx="257175" cy="21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30116" y="4917197"/>
            <a:ext cx="7572375" cy="10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63" dirty="0">
                <a:latin typeface="Trebuchet MS" panose="020B0603020202020204" pitchFamily="34" charset="0"/>
              </a:rPr>
              <a:t>A true </a:t>
            </a:r>
            <a:r>
              <a:rPr lang="en-US" sz="2063" dirty="0" err="1">
                <a:latin typeface="Trebuchet MS" panose="020B0603020202020204" pitchFamily="34" charset="0"/>
              </a:rPr>
              <a:t>Likert</a:t>
            </a:r>
            <a:r>
              <a:rPr lang="en-US" sz="2063" dirty="0">
                <a:latin typeface="Trebuchet MS" panose="020B0603020202020204" pitchFamily="34" charset="0"/>
              </a:rPr>
              <a:t> scale has 5 answer choices, and by the way it is pronounced Lick –</a:t>
            </a:r>
            <a:r>
              <a:rPr lang="en-US" sz="2063" dirty="0" err="1">
                <a:latin typeface="Trebuchet MS" panose="020B0603020202020204" pitchFamily="34" charset="0"/>
              </a:rPr>
              <a:t>ert</a:t>
            </a:r>
            <a:r>
              <a:rPr lang="en-US" sz="2063" dirty="0">
                <a:latin typeface="Trebuchet MS" panose="020B0603020202020204" pitchFamily="34" charset="0"/>
              </a:rPr>
              <a:t>  not Like –</a:t>
            </a:r>
            <a:r>
              <a:rPr lang="en-US" sz="2063" dirty="0" err="1">
                <a:latin typeface="Trebuchet MS" panose="020B0603020202020204" pitchFamily="34" charset="0"/>
              </a:rPr>
              <a:t>ert</a:t>
            </a:r>
            <a:r>
              <a:rPr lang="en-US" sz="2063" dirty="0">
                <a:latin typeface="Trebuchet MS" panose="020B0603020202020204" pitchFamily="34" charset="0"/>
              </a:rPr>
              <a:t>.  (The strategy was named for </a:t>
            </a:r>
            <a:r>
              <a:rPr lang="en-US" sz="2063" dirty="0" err="1">
                <a:latin typeface="Trebuchet MS" panose="020B0603020202020204" pitchFamily="34" charset="0"/>
              </a:rPr>
              <a:t>Rensis</a:t>
            </a:r>
            <a:r>
              <a:rPr lang="en-US" sz="2063" dirty="0">
                <a:latin typeface="Trebuchet MS" panose="020B0603020202020204" pitchFamily="34" charset="0"/>
              </a:rPr>
              <a:t> </a:t>
            </a:r>
            <a:r>
              <a:rPr lang="en-US" sz="2063" dirty="0" err="1">
                <a:latin typeface="Trebuchet MS" panose="020B0603020202020204" pitchFamily="34" charset="0"/>
              </a:rPr>
              <a:t>Likert</a:t>
            </a:r>
            <a:r>
              <a:rPr lang="en-US" sz="2063" dirty="0">
                <a:latin typeface="Trebuchet MS" panose="020B0603020202020204" pitchFamily="34" charset="0"/>
              </a:rPr>
              <a:t> who invented or popularized them.)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2000" y="620395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Bruner Foundation</a:t>
            </a:r>
          </a:p>
          <a:p>
            <a:r>
              <a:rPr lang="en-US" sz="1100" b="1" dirty="0" smtClean="0"/>
              <a:t>Rochester, New York</a:t>
            </a:r>
            <a:endParaRPr lang="en-US" sz="1100" b="1" dirty="0"/>
          </a:p>
        </p:txBody>
      </p:sp>
      <p:sp>
        <p:nvSpPr>
          <p:cNvPr id="30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200400" y="6257290"/>
            <a:ext cx="2895600" cy="518160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/>
              <a:t>Anita M. Baker, </a:t>
            </a:r>
            <a:r>
              <a:rPr lang="en-US" sz="1200" i="1" dirty="0" smtClean="0"/>
              <a:t>Evaluation Services</a:t>
            </a:r>
            <a:endParaRPr lang="en-US" sz="1200" i="1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9562" y="6244828"/>
            <a:ext cx="500063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016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28849</TotalTime>
  <Words>1397</Words>
  <Application>Microsoft Office PowerPoint</Application>
  <PresentationFormat>On-screen Show (4:3)</PresentationFormat>
  <Paragraphs>309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MS PGothic</vt:lpstr>
      <vt:lpstr>MS PGothic</vt:lpstr>
      <vt:lpstr>Arial</vt:lpstr>
      <vt:lpstr>Calibri</vt:lpstr>
      <vt:lpstr>Microsoft Sans Serif</vt:lpstr>
      <vt:lpstr>Times New Roman</vt:lpstr>
      <vt:lpstr>Trebuchet MS</vt:lpstr>
      <vt:lpstr>Wingdings</vt:lpstr>
      <vt:lpstr>Wingdings 3</vt:lpstr>
      <vt:lpstr>Default Design</vt:lpstr>
      <vt:lpstr>Program Evaluation Essentials Evaluation Support 2.0  Session 3</vt:lpstr>
      <vt:lpstr> Evaluation Support 2.0 Sponsored by the Bruner Foundation www.evaluativethinking.org and Evaluation Services www.evaluationservices.co </vt:lpstr>
      <vt:lpstr>E-Surveys – Key Decisions</vt:lpstr>
      <vt:lpstr>Before You Create an E-survey</vt:lpstr>
      <vt:lpstr>Multiple Choice (only 1 answer) Forced Choice Item (MO)</vt:lpstr>
      <vt:lpstr>Multiple Choice (multiple answers) Multiple Response Item (MATA)</vt:lpstr>
      <vt:lpstr>Comment/Essay Box/Open-ended</vt:lpstr>
      <vt:lpstr>Matrix of Choices  (1 answer/row vs. multi answers/row)</vt:lpstr>
      <vt:lpstr>Likert/Rating Scale</vt:lpstr>
      <vt:lpstr>Single Vs. Multiple Textboxes</vt:lpstr>
      <vt:lpstr>Numerical Textboxes</vt:lpstr>
      <vt:lpstr>Printing a Survey</vt:lpstr>
      <vt:lpstr>Printing Surveys</vt:lpstr>
      <vt:lpstr>PowerPoint Presentation</vt:lpstr>
      <vt:lpstr>Survey Response Collector Types</vt:lpstr>
      <vt:lpstr>Weblink Collector</vt:lpstr>
      <vt:lpstr>Follow-Up and Track Responses</vt:lpstr>
      <vt:lpstr>Manual Data Entry: Two Strategies</vt:lpstr>
      <vt:lpstr>Analyzing Data Using Survey Monkey Key Skills</vt:lpstr>
      <vt:lpstr>Analyzing Data Using Survey Monkey Key Skills</vt:lpstr>
      <vt:lpstr>PowerPoint Presentation</vt:lpstr>
      <vt:lpstr>Analyzing Data Using Survey Monkey Key Skills</vt:lpstr>
      <vt:lpstr>Analyzing Data Using Survey Monkey Key Skills</vt:lpstr>
      <vt:lpstr>Using Compare</vt:lpstr>
      <vt:lpstr>Compare/Cross-tab Considerations</vt:lpstr>
      <vt:lpstr>Analyzing Data Using SM Exporting and Merging Data</vt:lpstr>
      <vt:lpstr>Survey Result Example: Excel Summary</vt:lpstr>
      <vt:lpstr>PowerPoint Presentation</vt:lpstr>
      <vt:lpstr>PowerPoint Presentation</vt:lpstr>
      <vt:lpstr>Definitive Statements</vt:lpstr>
      <vt:lpstr>Definitive Statements</vt:lpstr>
      <vt:lpstr>Survey Monkey Questions?</vt:lpstr>
    </vt:vector>
  </TitlesOfParts>
  <Company>Anita Baker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Anita Baker Consulting</dc:creator>
  <cp:lastModifiedBy>Anita</cp:lastModifiedBy>
  <cp:revision>586</cp:revision>
  <cp:lastPrinted>2015-01-31T20:59:18Z</cp:lastPrinted>
  <dcterms:created xsi:type="dcterms:W3CDTF">2011-08-07T15:09:32Z</dcterms:created>
  <dcterms:modified xsi:type="dcterms:W3CDTF">2015-04-28T21:02:43Z</dcterms:modified>
</cp:coreProperties>
</file>